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7" d="100"/>
          <a:sy n="77" d="100"/>
        </p:scale>
        <p:origin x="883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BECFF40-CEFB-4F29-A4E3-86D6F0478B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66E51DC-D3E5-4D67-BE51-93784C29A7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D5E49E0-3C05-4E82-9CFD-AD720ACD04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32062-A725-45A0-BB0A-87C032577BE0}" type="datetimeFigureOut">
              <a:rPr lang="ru-RU" smtClean="0"/>
              <a:t>03.11.2021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162B751-7AB3-49B8-B038-542ED9CD99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13CAAA1-6279-4198-92DA-245654D32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03123-39C5-473C-BBCB-25ADCF22FF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39159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C536BD1-7C5C-4CA7-A566-16D2FF6E58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364A8B3-0474-40BE-9625-B06C58ED9B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21890C0-C65C-431E-AC97-A63E11A5D4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32062-A725-45A0-BB0A-87C032577BE0}" type="datetimeFigureOut">
              <a:rPr lang="ru-RU" smtClean="0"/>
              <a:t>03.11.2021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CE8D531-A45A-48F3-BCA0-CA26AAB379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536F69C-DEED-4B48-8372-17C41DE8CB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03123-39C5-473C-BBCB-25ADCF22FF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90890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F27087-1A65-4DDA-86A2-8029325626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1FEDBEF-4FB6-43C1-BCC2-F1DBD6F15C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6CA9EE4-257E-41E2-82ED-A5157104F5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32062-A725-45A0-BB0A-87C032577BE0}" type="datetimeFigureOut">
              <a:rPr lang="ru-RU" smtClean="0"/>
              <a:t>03.11.2021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D1C6D54-E5FA-483A-B35E-17461135F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203EF38-602F-4415-BFF8-1552DBA29B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03123-39C5-473C-BBCB-25ADCF22FF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39128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8243201-3029-412B-B4A8-E85E928BBA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177F0F0-60EB-4CB8-8690-37D8688D92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FCE6297-D0F6-4899-9056-0EC784BED2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CB28198-8C74-491B-8E36-E2F87BFD00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32062-A725-45A0-BB0A-87C032577BE0}" type="datetimeFigureOut">
              <a:rPr lang="ru-RU" smtClean="0"/>
              <a:t>03.11.2021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24B0808-AA4E-44C7-9061-73F2A53D7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275DBC4-357A-43A5-B312-78FB4CD754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03123-39C5-473C-BBCB-25ADCF22FF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93064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64B0A43-E5DB-40AC-B7B0-DED53ED1FE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110FE49-8083-4303-B1A7-3EF06A5880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8BC84BE-F1F0-4741-BFD1-FE93F203DA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3ED70396-F2AB-456B-90DD-3DA9CBE1F5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BBC3888-BC98-461E-A6BC-34A0A2999B9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F164A0C5-987B-43CB-9361-41879D73FA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32062-A725-45A0-BB0A-87C032577BE0}" type="datetimeFigureOut">
              <a:rPr lang="ru-RU" smtClean="0"/>
              <a:t>03.11.2021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B7081BAA-5E40-452A-AEF9-C04C8B52F7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DD9BBAAC-4718-4649-9317-BF0A442230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03123-39C5-473C-BBCB-25ADCF22FF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95652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01A1AB-941F-4033-9D26-46DB9C8DC2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8C684B5C-C683-4E5B-9D2D-AAF86F7CAC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32062-A725-45A0-BB0A-87C032577BE0}" type="datetimeFigureOut">
              <a:rPr lang="ru-RU" smtClean="0"/>
              <a:t>03.11.2021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07BED707-5D79-41E0-91E8-5F93E3D75C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0C61116-D741-45A2-8057-8CE3891AA2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03123-39C5-473C-BBCB-25ADCF22FF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78904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030244C3-2C88-4185-92CA-EB9F38EE9E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32062-A725-45A0-BB0A-87C032577BE0}" type="datetimeFigureOut">
              <a:rPr lang="ru-RU" smtClean="0"/>
              <a:t>03.11.2021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EC55BD70-E720-43CD-86D8-68CC1A0F8A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96CBDAA-8903-471B-980A-93F6927B6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03123-39C5-473C-BBCB-25ADCF22FF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56426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7FED587-5BF7-4C4F-A1B8-2FD3866614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BBD23C7-27E2-4BFC-9011-9803C6DEBE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E2A5B64-849C-4D02-BA1F-3CA5C6F10B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676A557-B952-40AB-81A2-DC413BBF1D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32062-A725-45A0-BB0A-87C032577BE0}" type="datetimeFigureOut">
              <a:rPr lang="ru-RU" smtClean="0"/>
              <a:t>03.11.2021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E7142F3-A489-4FED-8555-7AC06FF794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848D2AB-A38C-4055-8C28-796A70D000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03123-39C5-473C-BBCB-25ADCF22FF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37849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9981F8F-7EEF-44B1-8E0F-A1F6181A0E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94D0342-0A42-48F2-BB31-2B48735A5C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5E673A6-0D99-4B1E-A2A9-85B619639F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A1B123B-3ED6-415F-82E4-C1B5954181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32062-A725-45A0-BB0A-87C032577BE0}" type="datetimeFigureOut">
              <a:rPr lang="ru-RU" smtClean="0"/>
              <a:t>03.11.2021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CC5E69C-125E-4EEF-B10D-1E2F5497A4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A9D68E6-B699-4F84-81CE-C195D605DC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03123-39C5-473C-BBCB-25ADCF22FF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70887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E3FADC0-AFCA-4296-8DDD-ECA84CE5A4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DBFF3EE-6544-4065-9969-B5B1A469C9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3066A18-FD3E-4F0A-9F91-497FB211A3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32062-A725-45A0-BB0A-87C032577BE0}" type="datetimeFigureOut">
              <a:rPr lang="ru-RU" smtClean="0"/>
              <a:t>03.11.2021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CF9DB53-39EB-411D-84EC-B2E09B10B8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3BFB6D1-3A3D-4AAC-B53A-193D59DEA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03123-39C5-473C-BBCB-25ADCF22FF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68402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821C28C9-A477-4E08-AF86-53DFB1AC6CC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4EA37C7-44F1-4D3F-BC0A-E540B97F93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8614DED-271C-4F49-8BF6-D2EA3E6D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32062-A725-45A0-BB0A-87C032577BE0}" type="datetimeFigureOut">
              <a:rPr lang="ru-RU" smtClean="0"/>
              <a:t>03.11.2021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977CAEA-68F7-4E2C-A608-8C1C2B1856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49041BA-5BE0-49CD-A5BD-C14BA056ED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03123-39C5-473C-BBCB-25ADCF22FF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96042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9BAA559-AEEE-452F-A118-E64170B4AC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C3AE8B5-56C6-4224-BFF6-B6434751BD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9FD990C-988D-45D2-9C3F-1E2E43230BF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832062-A725-45A0-BB0A-87C032577BE0}" type="datetimeFigureOut">
              <a:rPr lang="ru-RU" smtClean="0"/>
              <a:t>03.11.2021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5E2F69E-E698-4A7B-A50A-FA071C1CA08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7AEB78E-60A1-425D-A62B-0014C7B984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A03123-39C5-473C-BBCB-25ADCF22FF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87747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DB89A7E3-7B48-46A1-AE5B-37BCABB1A905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1401416" y="1122363"/>
            <a:ext cx="9660835" cy="574675"/>
          </a:xfrm>
        </p:spPr>
        <p:txBody>
          <a:bodyPr>
            <a:noAutofit/>
          </a:bodyPr>
          <a:lstStyle/>
          <a:p>
            <a:pPr algn="ctr"/>
            <a:r>
              <a:rPr lang="ru-RU" sz="4400" b="1" i="1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РЕКОНСТРУКЦИЯ</a:t>
            </a:r>
            <a:r>
              <a:rPr lang="ru-RU" sz="4400" b="1" i="1" spc="-35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1" i="1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АВТОМОБИЛЬНЫХ</a:t>
            </a:r>
            <a:r>
              <a:rPr lang="ru-RU" sz="4400" b="1" i="1" spc="-30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1" i="1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ДОРОГ</a:t>
            </a:r>
            <a:r>
              <a:rPr lang="ru-RU" sz="4400" b="1" i="1" spc="-30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4400" b="1" i="1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59A5D362-9591-4F6C-A051-0FF788D98A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4699" y="2563500"/>
            <a:ext cx="6331226" cy="3561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91194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3F0F30-E4BA-4C69-9683-6835702A75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513" y="365125"/>
            <a:ext cx="11274287" cy="2248866"/>
          </a:xfrm>
        </p:spPr>
        <p:txBody>
          <a:bodyPr>
            <a:noAutofit/>
          </a:bodyPr>
          <a:lstStyle/>
          <a:p>
            <a:pPr marL="2868930">
              <a:spcBef>
                <a:spcPts val="295"/>
              </a:spcBef>
              <a:spcAft>
                <a:spcPts val="0"/>
              </a:spcAft>
            </a:pPr>
            <a:br>
              <a:rPr lang="ru-RU" sz="3200" i="1" dirty="0">
                <a:solidFill>
                  <a:srgbClr val="00B0F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ru-RU" sz="6600" i="1" dirty="0">
              <a:solidFill>
                <a:srgbClr val="00B0F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7BEA98B-F436-4B67-B8A3-62C3CE51C8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8723"/>
            <a:ext cx="10515600" cy="2146852"/>
          </a:xfrm>
        </p:spPr>
        <p:txBody>
          <a:bodyPr>
            <a:normAutofit/>
          </a:bodyPr>
          <a:lstStyle/>
          <a:p>
            <a:pPr>
              <a:spcBef>
                <a:spcPts val="15"/>
              </a:spcBef>
            </a:pP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715010" indent="-285750">
              <a:buFont typeface="Wingdings" panose="05000000000000000000" pitchFamily="2" charset="2"/>
              <a:buChar char="ü"/>
            </a:pP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Реконструкция</a:t>
            </a:r>
            <a:r>
              <a:rPr lang="ru-RU" sz="1800" b="1" spc="-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автомобильной</a:t>
            </a:r>
            <a:r>
              <a:rPr lang="ru-RU" sz="1800" b="1" spc="-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дороги</a:t>
            </a:r>
            <a:r>
              <a:rPr lang="ru-RU" sz="1800" b="1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</a:t>
            </a:r>
            <a:r>
              <a:rPr lang="ru-RU" sz="1800" spc="-3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комплекс</a:t>
            </a:r>
            <a:r>
              <a:rPr lang="ru-RU" sz="1800" i="1" spc="-3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работ</a:t>
            </a:r>
            <a:r>
              <a:rPr lang="ru-RU" sz="1800" i="1" spc="-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</a:t>
            </a:r>
            <a:r>
              <a:rPr lang="ru-RU" sz="1800" i="1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перестройке</a:t>
            </a:r>
            <a:r>
              <a:rPr lang="ru-RU" sz="1800" i="1" spc="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всех</a:t>
            </a:r>
            <a:r>
              <a:rPr lang="ru-RU" sz="1800" i="1" spc="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или</a:t>
            </a:r>
            <a:r>
              <a:rPr lang="ru-RU" sz="1800" i="1" spc="5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части</a:t>
            </a:r>
            <a:r>
              <a:rPr lang="ru-RU" sz="1800" i="1" spc="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дорожных</a:t>
            </a:r>
            <a:r>
              <a:rPr lang="ru-RU" sz="1800" i="1" spc="4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сооружений</a:t>
            </a:r>
            <a:r>
              <a:rPr lang="ru-RU" sz="1800" i="1" spc="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1800" i="1" spc="5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их</a:t>
            </a:r>
            <a:r>
              <a:rPr lang="ru-RU" sz="1800" i="1" spc="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элементов</a:t>
            </a:r>
            <a:r>
              <a:rPr lang="ru-RU" sz="1800" i="1" spc="3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</a:t>
            </a:r>
            <a:r>
              <a:rPr lang="ru-RU" sz="1800" i="1" spc="4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переводом</a:t>
            </a:r>
            <a:r>
              <a:rPr lang="ru-RU" sz="1800" i="1" spc="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существующей</a:t>
            </a:r>
            <a:r>
              <a:rPr lang="ru-RU" sz="1800" i="1" spc="6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дороги</a:t>
            </a:r>
            <a:r>
              <a:rPr lang="ru-RU" sz="1800" i="1" spc="6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z="1800" i="1" spc="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более</a:t>
            </a:r>
            <a:r>
              <a:rPr lang="ru-RU" sz="1800" i="1" spc="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высокую</a:t>
            </a:r>
            <a:r>
              <a:rPr lang="ru-RU" sz="1800" i="1" spc="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категорию,</a:t>
            </a:r>
            <a:r>
              <a:rPr lang="ru-RU" sz="1800" i="1" spc="5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параметры</a:t>
            </a:r>
            <a:r>
              <a:rPr lang="ru-RU" sz="1800" i="1" spc="5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1800" i="1" spc="5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ха</a:t>
            </a:r>
            <a:r>
              <a:rPr lang="ru-RU" sz="1800" i="1" spc="-36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рактеристики</a:t>
            </a:r>
            <a:r>
              <a:rPr lang="ru-RU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</a:t>
            </a:r>
            <a:r>
              <a:rPr lang="ru-RU" sz="1800" i="1" spc="6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которые</a:t>
            </a:r>
            <a:r>
              <a:rPr lang="ru-RU" sz="1800" i="1" spc="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соответствуют</a:t>
            </a:r>
            <a:r>
              <a:rPr lang="ru-RU" sz="1800" i="1" spc="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нормативным</a:t>
            </a:r>
            <a:r>
              <a:rPr lang="ru-RU" sz="1800" i="1" spc="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требованиям</a:t>
            </a:r>
            <a:r>
              <a:rPr lang="ru-RU" sz="1800" i="1" spc="4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</a:t>
            </a:r>
            <a:r>
              <a:rPr lang="ru-RU" sz="1800" i="1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ее</a:t>
            </a:r>
            <a:r>
              <a:rPr lang="ru-RU" sz="1800" i="1" spc="6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потребительским</a:t>
            </a:r>
            <a:r>
              <a:rPr lang="ru-RU" sz="1800" i="1" spc="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свойствам</a:t>
            </a:r>
            <a:r>
              <a:rPr lang="ru-RU" sz="1800" i="1" spc="5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</a:t>
            </a:r>
            <a:r>
              <a:rPr lang="ru-RU" sz="1800" i="1" spc="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возросшей</a:t>
            </a:r>
            <a:r>
              <a:rPr lang="ru-RU" sz="1800" i="1" spc="7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1800" i="1" spc="7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прогнозируемой</a:t>
            </a:r>
            <a:r>
              <a:rPr lang="ru-RU" sz="1800" i="1" spc="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интенсивности</a:t>
            </a:r>
            <a:r>
              <a:rPr lang="ru-RU" sz="1800" i="1" spc="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движения</a:t>
            </a:r>
            <a:r>
              <a:rPr lang="ru-RU" sz="1800" i="1" spc="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</a:t>
            </a:r>
            <a:r>
              <a:rPr lang="ru-RU" sz="1800" i="1" spc="3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период</a:t>
            </a:r>
            <a:r>
              <a:rPr lang="ru-RU" sz="1800" i="1" spc="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</a:t>
            </a:r>
            <a:r>
              <a:rPr lang="ru-RU" sz="1800" i="1" spc="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очередной</a:t>
            </a:r>
            <a:r>
              <a:rPr lang="ru-RU" sz="1800" i="1" spc="3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реконструкции»</a:t>
            </a:r>
            <a:r>
              <a:rPr lang="ru-RU" sz="18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marL="429260" indent="0">
              <a:buNone/>
            </a:pP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4AE9FA05-7331-4931-AE94-FA15BA5A50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0750" y="1938130"/>
            <a:ext cx="7810500" cy="4276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23536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18C105-DD80-4F21-8C77-96A0DE77CC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200660"/>
            <a:r>
              <a:rPr lang="ru-RU" sz="4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Основные</a:t>
            </a:r>
            <a:r>
              <a:rPr lang="ru-RU" sz="4400" b="1" spc="-4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4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понятия</a:t>
            </a:r>
            <a:r>
              <a:rPr lang="ru-RU" sz="4400" b="1" spc="-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4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4400" b="1" spc="-6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4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термины.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68DE614-3C4B-46E8-A8DC-8431C2AF32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41783"/>
            <a:ext cx="10515600" cy="4835180"/>
          </a:xfrm>
        </p:spPr>
        <p:txBody>
          <a:bodyPr>
            <a:normAutofit fontScale="62500" lnSpcReduction="20000"/>
          </a:bodyPr>
          <a:lstStyle/>
          <a:p>
            <a:pPr marL="657860" marR="588645" indent="-457200">
              <a:lnSpc>
                <a:spcPct val="102000"/>
              </a:lnSpc>
              <a:spcBef>
                <a:spcPts val="35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новое строительство автомобильной дороги: </a:t>
            </a:r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Комплекс строительно-</a:t>
            </a:r>
            <a:r>
              <a:rPr lang="ru-RU" sz="2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монтажных и прочих работ и затрат (выполнение научно-исследовательских,</a:t>
            </a:r>
            <a:r>
              <a:rPr lang="ru-RU" sz="2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экспериментальных или опытных работ, затраты на содержание заказчика (застройщика), технического надзора, государственного строительного надзора,</a:t>
            </a:r>
            <a:r>
              <a:rPr lang="ru-RU" sz="2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затраты</a:t>
            </a:r>
            <a:r>
              <a:rPr lang="ru-RU" sz="2800" spc="-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</a:t>
            </a:r>
            <a:r>
              <a:rPr lang="ru-RU" sz="2800" spc="-3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проведение</a:t>
            </a:r>
            <a:r>
              <a:rPr lang="ru-RU" sz="2800" spc="-3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авторского</a:t>
            </a:r>
            <a:r>
              <a:rPr lang="ru-RU" sz="2800" spc="-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надзора,</a:t>
            </a:r>
            <a:r>
              <a:rPr lang="ru-RU" sz="2800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экспертизы,</a:t>
            </a:r>
            <a:r>
              <a:rPr lang="ru-RU" sz="28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сбор</a:t>
            </a:r>
            <a:r>
              <a:rPr lang="ru-RU" sz="2800" spc="-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исходных</a:t>
            </a:r>
            <a:r>
              <a:rPr lang="ru-RU" sz="2800" spc="-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данных,</a:t>
            </a:r>
            <a:r>
              <a:rPr lang="ru-RU" sz="2800" spc="-3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проектно-изыскательские и др.) по строительству автомобильной дороги и дорожных</a:t>
            </a:r>
            <a:r>
              <a:rPr lang="ru-RU" sz="2800" spc="-6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сооружений</a:t>
            </a:r>
            <a:r>
              <a:rPr lang="ru-RU" sz="2800" spc="-4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</a:t>
            </a:r>
            <a:r>
              <a:rPr lang="ru-RU" sz="2800" spc="-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ней,</a:t>
            </a:r>
            <a:r>
              <a:rPr lang="ru-RU" sz="2800" spc="-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как</a:t>
            </a:r>
            <a:r>
              <a:rPr lang="ru-RU" sz="2800" spc="-4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правило,</a:t>
            </a:r>
            <a:r>
              <a:rPr lang="ru-RU" sz="2800" spc="-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</a:t>
            </a:r>
            <a:r>
              <a:rPr lang="ru-RU" sz="2800" spc="-4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основании</a:t>
            </a:r>
            <a:r>
              <a:rPr lang="ru-RU" sz="2800" spc="-4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технико-экономических  расчетов</a:t>
            </a:r>
            <a:r>
              <a:rPr lang="ru-RU" sz="2800" spc="-4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2800" spc="-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обоснований</a:t>
            </a:r>
            <a:r>
              <a:rPr lang="ru-RU" sz="2800" spc="-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инвестиций,</a:t>
            </a:r>
            <a:r>
              <a:rPr lang="ru-RU" sz="2800" spc="-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подтверждающих</a:t>
            </a:r>
            <a:r>
              <a:rPr lang="ru-RU" sz="2800" spc="-6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необходимость</a:t>
            </a:r>
            <a:r>
              <a:rPr lang="ru-RU" sz="2800" spc="-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2800" spc="-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целесообразность строительства дороги требуемой категории по намеченному</a:t>
            </a:r>
            <a:r>
              <a:rPr lang="ru-RU" sz="2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направлению.</a:t>
            </a:r>
          </a:p>
          <a:p>
            <a:pPr marL="200660" marR="588645" indent="0">
              <a:lnSpc>
                <a:spcPct val="102000"/>
              </a:lnSpc>
              <a:spcBef>
                <a:spcPts val="35"/>
              </a:spcBef>
              <a:spcAft>
                <a:spcPts val="0"/>
              </a:spcAft>
              <a:buNone/>
            </a:pPr>
            <a:endParaRPr lang="ru-RU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657860" marR="513715" indent="-457200">
              <a:lnSpc>
                <a:spcPct val="102000"/>
              </a:lnSpc>
              <a:spcBef>
                <a:spcPts val="15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капитальный ремонт автомобильной дороги: </a:t>
            </a:r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Ремонт, связанный с </a:t>
            </a:r>
            <a:r>
              <a:rPr lang="ru-RU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вос</a:t>
            </a:r>
            <a:r>
              <a:rPr lang="ru-RU" sz="2800" spc="-3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становлением</a:t>
            </a:r>
            <a:r>
              <a:rPr lang="ru-RU" sz="2800" spc="-6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основных</a:t>
            </a:r>
            <a:r>
              <a:rPr lang="ru-RU" sz="2800" spc="-8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технико-экономических</a:t>
            </a:r>
            <a:r>
              <a:rPr lang="ru-RU" sz="2800" spc="-8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показателей</a:t>
            </a:r>
            <a:r>
              <a:rPr lang="ru-RU" sz="2800" spc="-7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2800" spc="-6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потребительских</a:t>
            </a:r>
            <a:r>
              <a:rPr lang="ru-RU" sz="2800" spc="-3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свойств автомобильной дороги или ее участков и дорожных сооружений, утраченных</a:t>
            </a:r>
            <a:r>
              <a:rPr lang="ru-RU" sz="2800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 процессе</a:t>
            </a:r>
            <a:r>
              <a:rPr lang="ru-RU" sz="2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эксплуатации.</a:t>
            </a:r>
          </a:p>
          <a:p>
            <a:pPr marL="200660" marR="513715" indent="0">
              <a:lnSpc>
                <a:spcPct val="102000"/>
              </a:lnSpc>
              <a:spcBef>
                <a:spcPts val="15"/>
              </a:spcBef>
              <a:spcAft>
                <a:spcPts val="0"/>
              </a:spcAft>
              <a:buNone/>
            </a:pPr>
            <a:endParaRPr lang="ru-RU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657860" marR="513715" indent="-457200">
              <a:lnSpc>
                <a:spcPct val="102000"/>
              </a:lnSpc>
              <a:spcBef>
                <a:spcPts val="2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потребительские свойства дороги: </a:t>
            </a:r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Основные транспортно- эксплуатационные</a:t>
            </a:r>
            <a:r>
              <a:rPr lang="ru-RU" sz="2800" spc="-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показатели</a:t>
            </a:r>
            <a:r>
              <a:rPr lang="ru-RU" sz="2800" spc="-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автомобильной</a:t>
            </a:r>
            <a:r>
              <a:rPr lang="ru-RU" sz="2800" spc="-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дороги,</a:t>
            </a:r>
            <a:r>
              <a:rPr lang="ru-RU" sz="2800" spc="-3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</a:t>
            </a:r>
            <a:r>
              <a:rPr lang="ru-RU" sz="2800" spc="-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важнейшим</a:t>
            </a:r>
            <a:r>
              <a:rPr lang="ru-RU" sz="2800" spc="-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из</a:t>
            </a:r>
            <a:r>
              <a:rPr lang="ru-RU" sz="2800" spc="-3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которых</a:t>
            </a:r>
            <a:r>
              <a:rPr lang="ru-RU" sz="2800" spc="-5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относятся</a:t>
            </a:r>
            <a:r>
              <a:rPr lang="ru-RU" sz="2800" spc="-3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обеспеченные дорогой скорость, удобство и безопасность движения, допустимая осевая нагрузка, общая масса и габариты транспортных средств, непосредственно влияющие на производительность автомобильного транспорта, себестоимость перевозок и другие характеристики совместной работы автомобильного транспорта</a:t>
            </a:r>
            <a:r>
              <a:rPr lang="ru-RU" sz="2800" spc="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2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автомобильных</a:t>
            </a:r>
            <a:r>
              <a:rPr lang="ru-RU" sz="28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дорог.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659144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4370647-66F7-4A66-8A1F-EB04D16742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Виды</a:t>
            </a:r>
            <a:r>
              <a:rPr lang="ru-RU" sz="4400" b="1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4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работ</a:t>
            </a:r>
            <a:r>
              <a:rPr lang="ru-RU" sz="4400" b="1" spc="-8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4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</a:t>
            </a:r>
            <a:r>
              <a:rPr lang="ru-RU" sz="4400" b="1" spc="-8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4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реконструкции</a:t>
            </a:r>
            <a:r>
              <a:rPr lang="ru-RU" sz="4400" b="1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4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дорог.</a:t>
            </a:r>
            <a:br>
              <a:rPr lang="ru-RU" sz="4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23798BB-8AF8-48AC-99D9-363CA59844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30"/>
              </a:spcBef>
              <a:buNone/>
            </a:pPr>
            <a:r>
              <a:rPr lang="ru-RU" sz="145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399415" indent="0" algn="ctr">
              <a:spcBef>
                <a:spcPts val="5"/>
              </a:spcBef>
              <a:spcAft>
                <a:spcPts val="0"/>
              </a:spcAft>
              <a:buNone/>
            </a:pPr>
            <a:r>
              <a:rPr lang="ru-RU" sz="1400" b="1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Капитальный</a:t>
            </a:r>
            <a:r>
              <a:rPr lang="ru-RU" sz="1400" b="1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ремонт.</a:t>
            </a:r>
            <a:endParaRPr lang="ru-RU" sz="11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spcBef>
                <a:spcPts val="10"/>
              </a:spcBef>
              <a:buNone/>
            </a:pPr>
            <a:r>
              <a:rPr lang="ru-RU" sz="145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00660" marR="545465" indent="0">
              <a:lnSpc>
                <a:spcPct val="102000"/>
              </a:lnSpc>
              <a:spcAft>
                <a:spcPts val="0"/>
              </a:spcAft>
              <a:buNone/>
            </a:pP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Основными задачами капитального ремонта являются восстановление и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повышение транспортно-эксплуатационного состояния автомобильной дороги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или отдельных конструктивных элементов дороги до уровня, позволяющего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обеспечить</a:t>
            </a:r>
            <a:r>
              <a:rPr lang="ru-RU" sz="1400" spc="-4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нормативные</a:t>
            </a:r>
            <a:r>
              <a:rPr lang="ru-RU" sz="1400" spc="-3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требования</a:t>
            </a:r>
            <a:r>
              <a:rPr lang="ru-RU" sz="1400" spc="-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</a:t>
            </a:r>
            <a:r>
              <a:rPr lang="ru-RU" sz="1400" spc="-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несущей</a:t>
            </a:r>
            <a:r>
              <a:rPr lang="ru-RU" sz="1400" spc="-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способности</a:t>
            </a:r>
            <a:r>
              <a:rPr lang="ru-RU" sz="1400" spc="-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дорожной</a:t>
            </a:r>
            <a:r>
              <a:rPr lang="ru-RU" sz="1400" spc="-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одежды</a:t>
            </a:r>
            <a:r>
              <a:rPr lang="ru-RU" sz="1400" spc="-3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 учетом межремонтного срока службы при расчетной для данной категории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интенсивности движения.</a:t>
            </a:r>
          </a:p>
          <a:p>
            <a:pPr marL="200660" marR="635000" indent="0" algn="just">
              <a:lnSpc>
                <a:spcPct val="102000"/>
              </a:lnSpc>
              <a:spcAft>
                <a:spcPts val="0"/>
              </a:spcAft>
              <a:buNone/>
            </a:pP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Критерием для назначения капитального ремонта является транспортно-</a:t>
            </a:r>
            <a:r>
              <a:rPr lang="ru-RU" sz="1400" spc="-3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эксплуатационное</a:t>
            </a:r>
            <a:r>
              <a:rPr lang="ru-RU" sz="1400" spc="-6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состояние,</a:t>
            </a:r>
            <a:r>
              <a:rPr lang="ru-RU" sz="1400" spc="-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</a:t>
            </a:r>
            <a:r>
              <a:rPr lang="ru-RU" sz="1400" spc="-5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отвечающее</a:t>
            </a:r>
            <a:r>
              <a:rPr lang="ru-RU" sz="1400" spc="-3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потребительским</a:t>
            </a:r>
            <a:r>
              <a:rPr lang="ru-RU" sz="1400" spc="-6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свойствам</a:t>
            </a:r>
            <a:r>
              <a:rPr lang="ru-RU" sz="1400" spc="-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автомобильной дороги.</a:t>
            </a:r>
          </a:p>
          <a:p>
            <a:pPr marL="200660" marR="545465" indent="0">
              <a:lnSpc>
                <a:spcPct val="102000"/>
              </a:lnSpc>
              <a:spcAft>
                <a:spcPts val="0"/>
              </a:spcAft>
              <a:buNone/>
            </a:pP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</a:t>
            </a:r>
            <a:r>
              <a:rPr lang="ru-RU" sz="1400" spc="-7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соответствующем</a:t>
            </a:r>
            <a:r>
              <a:rPr lang="ru-RU" sz="1400" spc="-6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обосновании</a:t>
            </a:r>
            <a:r>
              <a:rPr lang="ru-RU" sz="1400" spc="-7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допускается</a:t>
            </a:r>
            <a:r>
              <a:rPr lang="ru-RU" sz="1400" spc="-6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проведение</a:t>
            </a:r>
            <a:r>
              <a:rPr lang="ru-RU" sz="1400" spc="-6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капитального ремонта отдельных конструктивных элементов дороги, а также отдельных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дорожных</a:t>
            </a:r>
            <a:r>
              <a:rPr lang="ru-RU" sz="1400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сооружений,</a:t>
            </a:r>
            <a:r>
              <a:rPr lang="ru-RU" sz="1400" spc="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входящих</a:t>
            </a:r>
            <a:r>
              <a:rPr lang="ru-RU" sz="1400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 состав</a:t>
            </a:r>
            <a:r>
              <a:rPr lang="ru-RU" sz="14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дороги.</a:t>
            </a:r>
          </a:p>
          <a:p>
            <a:pPr marL="200660" marR="534035" indent="0" algn="just">
              <a:lnSpc>
                <a:spcPct val="102000"/>
              </a:lnSpc>
              <a:spcAft>
                <a:spcPts val="0"/>
              </a:spcAft>
              <a:buNone/>
            </a:pP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 выполнении работ по ремонту отдельных участков дорог, мостовых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сооружений и водопропускных труб, вызванных стихийными бедствиями или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повреждениями по причине техногенного характера (аварийных работ), которые могут повлечь прекращение движения или создающие угрозу безопасности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движения транспортных средств, капитальный ремонт может выполняться на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основании ведомости дефектов, актов обследования, технических решений и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исполнительных</a:t>
            </a:r>
            <a:r>
              <a:rPr lang="ru-RU" sz="1400" spc="-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смет</a:t>
            </a:r>
            <a:r>
              <a:rPr lang="ru-RU" sz="1400" spc="-5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</a:t>
            </a:r>
            <a:r>
              <a:rPr lang="ru-RU" sz="1400" spc="-4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последующим</a:t>
            </a:r>
            <a:r>
              <a:rPr lang="ru-RU" sz="1400" spc="-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утверждением</a:t>
            </a:r>
            <a:r>
              <a:rPr lang="ru-RU" sz="1400" spc="-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проектной</a:t>
            </a:r>
            <a:r>
              <a:rPr lang="ru-RU" sz="1400" spc="-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документации</a:t>
            </a:r>
            <a:r>
              <a:rPr lang="ru-RU" sz="1400" spc="-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z="1400" spc="-3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установленном</a:t>
            </a:r>
            <a:r>
              <a:rPr lang="ru-RU" sz="1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порядке.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082273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28820D81-B916-450D-AA56-F470F9CA2884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222512" y="308113"/>
            <a:ext cx="10823713" cy="5868850"/>
          </a:xfrm>
        </p:spPr>
        <p:txBody>
          <a:bodyPr>
            <a:normAutofit fontScale="85000" lnSpcReduction="20000"/>
          </a:bodyPr>
          <a:lstStyle/>
          <a:p>
            <a:pPr marL="0" marR="395605" indent="0" algn="ctr">
              <a:lnSpc>
                <a:spcPts val="1605"/>
              </a:lnSpc>
              <a:spcAft>
                <a:spcPts val="0"/>
              </a:spcAft>
              <a:buNone/>
            </a:pP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Реконструкция.</a:t>
            </a:r>
          </a:p>
          <a:p>
            <a:pPr marL="0" indent="0" algn="just">
              <a:spcBef>
                <a:spcPts val="10"/>
              </a:spcBef>
              <a:buNone/>
            </a:pP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692150" indent="0" algn="just">
              <a:lnSpc>
                <a:spcPct val="102000"/>
              </a:lnSpc>
              <a:spcAft>
                <a:spcPts val="0"/>
              </a:spcAft>
              <a:buNone/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Реконструкция предусматривает усиление и совершенствование конструкции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дорожной одежды автомобильной дороги или отдельных ее участков, а также</a:t>
            </a:r>
            <a:r>
              <a:rPr lang="ru-RU" sz="1800" spc="-3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дорожных</a:t>
            </a:r>
            <a:r>
              <a:rPr lang="ru-RU" sz="1800" spc="-5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сооружений</a:t>
            </a:r>
            <a:r>
              <a:rPr lang="ru-RU" sz="1800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</a:t>
            </a:r>
            <a:r>
              <a:rPr lang="ru-RU" sz="1800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изменением</a:t>
            </a:r>
            <a:r>
              <a:rPr lang="ru-RU" sz="18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z="1800" spc="-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комплексе</a:t>
            </a:r>
            <a:r>
              <a:rPr lang="ru-RU" sz="1800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основных</a:t>
            </a:r>
            <a:r>
              <a:rPr lang="ru-RU" sz="1800" spc="-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параметров</a:t>
            </a:r>
            <a:r>
              <a:rPr lang="ru-RU" sz="1800" spc="-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существующей</a:t>
            </a:r>
            <a:r>
              <a:rPr lang="ru-RU" sz="1800" spc="-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дороги.</a:t>
            </a:r>
          </a:p>
          <a:p>
            <a:pPr marL="200660" marR="626745" indent="0" algn="just">
              <a:lnSpc>
                <a:spcPct val="102000"/>
              </a:lnSpc>
              <a:spcBef>
                <a:spcPts val="45"/>
              </a:spcBef>
              <a:spcAft>
                <a:spcPts val="0"/>
              </a:spcAft>
              <a:buNone/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Реконструкция искусственных сооружений осуществляется в целях повышения грузоподъемности и пропускной способности эксплуатируемых сооружений в соответствии с перспективной категорией существующей дороги. Реконструкция искусственных сооружений предусматривает их переустройство с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обеспечением требуемых для соответствующей категории дороги габаритов и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грузоподъемности</a:t>
            </a:r>
            <a:r>
              <a:rPr lang="ru-RU" sz="1800" spc="-6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</a:t>
            </a:r>
            <a:r>
              <a:rPr lang="ru-RU" sz="1800" spc="-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полным</a:t>
            </a:r>
            <a:r>
              <a:rPr lang="ru-RU" sz="1800" spc="-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или</a:t>
            </a:r>
            <a:r>
              <a:rPr lang="ru-RU" sz="1800" spc="-6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частичным</a:t>
            </a:r>
            <a:r>
              <a:rPr lang="ru-RU" sz="1800" spc="-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сохранением</a:t>
            </a:r>
            <a:r>
              <a:rPr lang="ru-RU" sz="1800" spc="-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конструктивных</a:t>
            </a:r>
            <a:r>
              <a:rPr lang="ru-RU" sz="1800" spc="-7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элементов</a:t>
            </a:r>
            <a:r>
              <a:rPr lang="ru-RU" sz="1800" spc="-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1800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подходов,</a:t>
            </a:r>
            <a:r>
              <a:rPr lang="ru-RU" sz="18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</a:t>
            </a:r>
            <a:r>
              <a:rPr lang="ru-RU" sz="18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также</a:t>
            </a:r>
            <a:r>
              <a:rPr lang="ru-RU" sz="1800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возведение</a:t>
            </a:r>
            <a:r>
              <a:rPr lang="ru-RU" sz="18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нового</a:t>
            </a:r>
            <a:r>
              <a:rPr lang="ru-RU" sz="1800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сооружения</a:t>
            </a:r>
            <a:r>
              <a:rPr lang="ru-RU" sz="1800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</a:t>
            </a:r>
            <a:r>
              <a:rPr lang="ru-RU" sz="18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полной</a:t>
            </a:r>
            <a:r>
              <a:rPr lang="ru-RU" sz="1800" spc="-3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разборкой</a:t>
            </a:r>
            <a:r>
              <a:rPr lang="ru-RU" sz="1800" spc="-3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существующего, ввиду нецелесообразности его эксплуатации по техническим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или экономическим</a:t>
            </a:r>
            <a:r>
              <a:rPr lang="ru-RU" sz="1800" spc="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условиям</a:t>
            </a:r>
          </a:p>
          <a:p>
            <a:pPr marL="200660" marR="631825" indent="0" algn="just">
              <a:lnSpc>
                <a:spcPct val="102000"/>
              </a:lnSpc>
              <a:spcAft>
                <a:spcPts val="0"/>
              </a:spcAft>
              <a:buNone/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Реконструкция</a:t>
            </a:r>
            <a:r>
              <a:rPr lang="ru-RU" sz="1800" spc="-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1800" spc="-5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капитальный</a:t>
            </a:r>
            <a:r>
              <a:rPr lang="ru-RU" sz="1800" spc="-5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ремонт</a:t>
            </a:r>
            <a:r>
              <a:rPr lang="ru-RU" sz="1800" spc="-6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должны</a:t>
            </a:r>
            <a:r>
              <a:rPr lang="ru-RU" sz="1800" spc="-5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производиться,</a:t>
            </a:r>
            <a:r>
              <a:rPr lang="ru-RU" sz="1800" spc="-4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z="1800" spc="-6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соответствии</a:t>
            </a:r>
            <a:r>
              <a:rPr lang="ru-RU" sz="1800" spc="-3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 проектной документацией, разработанной и утвержденной в установленном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порядке в соответствии с действующими техническими нормативными право</a:t>
            </a:r>
            <a:r>
              <a:rPr lang="ru-RU" sz="1800" spc="-3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выми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актами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(ТНПА).</a:t>
            </a:r>
          </a:p>
          <a:p>
            <a:pPr marL="200660" marR="545465" indent="0" algn="just">
              <a:lnSpc>
                <a:spcPct val="102000"/>
              </a:lnSpc>
              <a:spcAft>
                <a:spcPts val="0"/>
              </a:spcAft>
              <a:buNone/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Реконструкция автомобильных дорог имеет целью улучшение трассы и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конструкции</a:t>
            </a:r>
            <a:r>
              <a:rPr lang="ru-RU" sz="1800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элементов</a:t>
            </a:r>
            <a:r>
              <a:rPr lang="ru-RU" sz="1800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дороги</a:t>
            </a:r>
            <a:r>
              <a:rPr lang="ru-RU" sz="1800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</a:t>
            </a:r>
            <a:r>
              <a:rPr lang="ru-RU" sz="18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доведением</a:t>
            </a:r>
            <a:r>
              <a:rPr lang="ru-RU" sz="18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ее</a:t>
            </a:r>
            <a:r>
              <a:rPr lang="ru-RU" sz="18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параметров</a:t>
            </a:r>
            <a:r>
              <a:rPr lang="ru-RU" sz="1800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</a:t>
            </a:r>
            <a:r>
              <a:rPr lang="ru-RU" sz="18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заданной</a:t>
            </a:r>
            <a:r>
              <a:rPr lang="ru-RU" sz="1800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катего</a:t>
            </a:r>
            <a:r>
              <a:rPr lang="ru-RU" sz="1800" spc="-3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рии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marL="200660" marR="545465" indent="0" algn="just">
              <a:lnSpc>
                <a:spcPct val="102000"/>
              </a:lnSpc>
              <a:spcAft>
                <a:spcPts val="0"/>
              </a:spcAft>
              <a:buNone/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Реконструкция занимает промежуточное место между новым строительством и капитальным ремонтом; при последнем проектируемые работы по изменению</a:t>
            </a:r>
            <a:r>
              <a:rPr lang="ru-RU" sz="1800" spc="-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1800" spc="-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усилению</a:t>
            </a:r>
            <a:r>
              <a:rPr lang="ru-RU" sz="1800" spc="-5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дорожных</a:t>
            </a:r>
            <a:r>
              <a:rPr lang="ru-RU" sz="1800" spc="-7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конструкций</a:t>
            </a:r>
            <a:r>
              <a:rPr lang="ru-RU" sz="1800" spc="-4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</a:t>
            </a:r>
            <a:r>
              <a:rPr lang="ru-RU" sz="1800" spc="-4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обусловливаются</a:t>
            </a:r>
            <a:r>
              <a:rPr lang="ru-RU" sz="1800" spc="-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необходимостью</a:t>
            </a:r>
            <a:r>
              <a:rPr lang="ru-RU" sz="18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повышения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категории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данной дороги.</a:t>
            </a:r>
          </a:p>
          <a:p>
            <a:pPr marL="200660" marR="678180" indent="0" algn="just">
              <a:lnSpc>
                <a:spcPct val="102000"/>
              </a:lnSpc>
              <a:spcAft>
                <a:spcPts val="0"/>
              </a:spcAft>
              <a:buNone/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Таким образом, реконструкция - это частичное или полное переустройство дороги для повышения ее транспортно-эксплуатационных показателей.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Реконструкция дорог, как правило, не дает прироста протяженности дороги.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Наоборот, протяженность ее обычно несколько сокращается. Однако технический</a:t>
            </a:r>
            <a:r>
              <a:rPr lang="ru-RU" sz="18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уровень</a:t>
            </a:r>
            <a:r>
              <a:rPr lang="ru-RU" sz="18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дороги,</a:t>
            </a:r>
            <a:r>
              <a:rPr lang="ru-RU" sz="1800" spc="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ее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инженерное оборудование</a:t>
            </a:r>
            <a:r>
              <a:rPr lang="ru-RU" sz="1800" spc="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18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транспортно-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эксплуатационное состояние при реконструкции значительно улучшаются, а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вместе с ними повышаются и все транспортно-эксплуатационные показатели.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z="1800" spc="-6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настоящее</a:t>
            </a:r>
            <a:r>
              <a:rPr lang="ru-RU" sz="1800" spc="-3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время</a:t>
            </a:r>
            <a:r>
              <a:rPr lang="ru-RU" sz="1800" spc="-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проблема</a:t>
            </a:r>
            <a:r>
              <a:rPr lang="ru-RU" sz="1800" spc="-3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реконструкции</a:t>
            </a:r>
            <a:r>
              <a:rPr lang="ru-RU" sz="1800" spc="-4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автомобильных</a:t>
            </a:r>
            <a:r>
              <a:rPr lang="ru-RU" sz="1800" spc="-6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дорог</a:t>
            </a:r>
            <a:r>
              <a:rPr lang="ru-RU" sz="1800" spc="-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становится  </a:t>
            </a:r>
            <a:r>
              <a:rPr lang="ru-RU" sz="1800" spc="-3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все</a:t>
            </a:r>
            <a:r>
              <a:rPr lang="ru-RU" sz="1800" spc="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более</a:t>
            </a:r>
            <a:r>
              <a:rPr lang="ru-RU" sz="1800" spc="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1800" spc="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более</a:t>
            </a:r>
            <a:r>
              <a:rPr lang="ru-RU" sz="1800" spc="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актуальной.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885585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0BF3F2B-9F9B-4398-8E7E-84EB977642DE}"/>
              </a:ext>
            </a:extLst>
          </p:cNvPr>
          <p:cNvSpPr txBox="1"/>
          <p:nvPr/>
        </p:nvSpPr>
        <p:spPr>
          <a:xfrm>
            <a:off x="1103243" y="648816"/>
            <a:ext cx="8547653" cy="3876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00660" marR="513715" indent="450850">
              <a:lnSpc>
                <a:spcPct val="102000"/>
              </a:lnSpc>
              <a:spcAft>
                <a:spcPts val="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Проектирование</a:t>
            </a:r>
            <a:r>
              <a:rPr lang="ru-RU" sz="1800" spc="8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реконструкции</a:t>
            </a:r>
            <a:r>
              <a:rPr lang="ru-RU" sz="1800" spc="8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автомобильных</a:t>
            </a:r>
            <a:r>
              <a:rPr lang="ru-RU" sz="1800" spc="6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дорог</a:t>
            </a:r>
            <a:r>
              <a:rPr lang="ru-RU" sz="1800" spc="9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выполняется</a:t>
            </a:r>
            <a:r>
              <a:rPr lang="ru-RU" sz="1800" spc="9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z="1800" spc="5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две</a:t>
            </a:r>
            <a:r>
              <a:rPr lang="ru-RU" sz="1800" spc="-3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стадии</a:t>
            </a:r>
            <a:r>
              <a:rPr lang="ru-RU" sz="18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–</a:t>
            </a:r>
            <a:r>
              <a:rPr lang="ru-RU" sz="18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«Обоснование</a:t>
            </a:r>
            <a:r>
              <a:rPr lang="ru-RU" sz="18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инвестиций»</a:t>
            </a:r>
            <a:r>
              <a:rPr lang="ru-RU" sz="1800" spc="-4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(ОИ)</a:t>
            </a:r>
            <a:r>
              <a:rPr lang="ru-RU" sz="18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18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«Строительный</a:t>
            </a:r>
            <a:r>
              <a:rPr lang="ru-RU" sz="18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проект»</a:t>
            </a:r>
            <a:r>
              <a:rPr lang="ru-RU" sz="1800" spc="-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(С).</a:t>
            </a:r>
          </a:p>
          <a:p>
            <a:pPr marL="200660" marR="535940" indent="450850" algn="just">
              <a:lnSpc>
                <a:spcPct val="102000"/>
              </a:lnSpc>
              <a:spcAft>
                <a:spcPts val="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Согласно порядку разработки проектной документации для дорожных работ  основными задачами стадии «С» реконструкции автомобильных дорог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являются</a:t>
            </a:r>
            <a:r>
              <a:rPr lang="ru-RU" sz="1800" spc="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следующие:</a:t>
            </a:r>
          </a:p>
          <a:p>
            <a:pPr marL="342900" marR="534670" lvl="0" indent="-342900" algn="just">
              <a:lnSpc>
                <a:spcPct val="102000"/>
              </a:lnSpc>
              <a:spcAft>
                <a:spcPts val="0"/>
              </a:spcAft>
              <a:buSzPts val="1400"/>
              <a:buFont typeface="Times New Roman" panose="02020603050405020304" pitchFamily="18" charset="0"/>
              <a:buChar char="–"/>
              <a:tabLst>
                <a:tab pos="793115" algn="l"/>
              </a:tabLst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выбор оптимальных технических решений для совершенствования качества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дорог,</a:t>
            </a:r>
            <a:r>
              <a:rPr lang="ru-RU" sz="1800" spc="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одобренных</a:t>
            </a:r>
            <a:r>
              <a:rPr lang="ru-RU" sz="18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стадии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«С»;</a:t>
            </a:r>
            <a:endParaRPr lang="ru-RU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lnSpc>
                <a:spcPts val="1605"/>
              </a:lnSpc>
              <a:buSzPts val="1400"/>
              <a:buFont typeface="Times New Roman" panose="02020603050405020304" pitchFamily="18" charset="0"/>
              <a:buChar char="–"/>
              <a:tabLst>
                <a:tab pos="786765" algn="l"/>
              </a:tabLst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определение</a:t>
            </a:r>
            <a:r>
              <a:rPr lang="ru-RU" sz="1800" spc="-3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объемов</a:t>
            </a:r>
            <a:r>
              <a:rPr lang="ru-RU" sz="1800" spc="-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работ</a:t>
            </a:r>
            <a:r>
              <a:rPr lang="ru-RU" sz="1800" spc="-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1800" spc="-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необходимых</a:t>
            </a:r>
            <a:r>
              <a:rPr lang="ru-RU" sz="1800" spc="-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инвестиций;</a:t>
            </a:r>
            <a:endParaRPr lang="ru-RU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buSzPts val="1400"/>
              <a:buFont typeface="Times New Roman" panose="02020603050405020304" pitchFamily="18" charset="0"/>
              <a:buChar char="–"/>
              <a:tabLst>
                <a:tab pos="786765" algn="l"/>
              </a:tabLst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подготовка</a:t>
            </a:r>
            <a:r>
              <a:rPr lang="ru-RU" sz="1800" spc="-3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документов</a:t>
            </a:r>
            <a:r>
              <a:rPr lang="ru-RU" sz="1800" spc="-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1800" spc="-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материалов</a:t>
            </a:r>
            <a:r>
              <a:rPr lang="ru-RU" sz="1800" spc="-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для</a:t>
            </a:r>
            <a:r>
              <a:rPr lang="ru-RU" sz="1800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отвода</a:t>
            </a:r>
            <a:r>
              <a:rPr lang="ru-RU" sz="1800" spc="-3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земельных</a:t>
            </a:r>
            <a:r>
              <a:rPr lang="ru-RU" sz="1800" spc="-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участков;</a:t>
            </a:r>
            <a:endParaRPr lang="ru-RU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619125" lvl="0" indent="-342900">
              <a:lnSpc>
                <a:spcPct val="102000"/>
              </a:lnSpc>
              <a:spcBef>
                <a:spcPts val="40"/>
              </a:spcBef>
              <a:spcAft>
                <a:spcPts val="0"/>
              </a:spcAft>
              <a:buSzPts val="1400"/>
              <a:buFont typeface="Times New Roman" panose="02020603050405020304" pitchFamily="18" charset="0"/>
              <a:buChar char="–"/>
              <a:tabLst>
                <a:tab pos="786765" algn="l"/>
              </a:tabLst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составление</a:t>
            </a:r>
            <a:r>
              <a:rPr lang="ru-RU" sz="1800" spc="-4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комплекта</a:t>
            </a:r>
            <a:r>
              <a:rPr lang="ru-RU" sz="1800" spc="-4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документов</a:t>
            </a:r>
            <a:r>
              <a:rPr lang="ru-RU" sz="1800" spc="-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для</a:t>
            </a:r>
            <a:r>
              <a:rPr lang="ru-RU" sz="1800" spc="-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организации</a:t>
            </a:r>
            <a:r>
              <a:rPr lang="ru-RU" sz="1800" spc="-4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подрядных</a:t>
            </a:r>
            <a:r>
              <a:rPr lang="ru-RU" sz="1800" spc="-6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торгов.</a:t>
            </a:r>
            <a:r>
              <a:rPr lang="ru-RU" sz="1800" spc="-3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Строительный</a:t>
            </a:r>
            <a:r>
              <a:rPr lang="ru-RU" sz="18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проект</a:t>
            </a:r>
            <a:r>
              <a:rPr lang="ru-RU" sz="18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содержит</a:t>
            </a:r>
            <a:r>
              <a:rPr lang="ru-RU" sz="18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следующие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разделы:</a:t>
            </a:r>
            <a:endParaRPr lang="ru-RU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lnSpc>
                <a:spcPts val="1605"/>
              </a:lnSpc>
              <a:buSzPts val="1400"/>
              <a:buFont typeface="Times New Roman" panose="02020603050405020304" pitchFamily="18" charset="0"/>
              <a:buChar char="–"/>
              <a:tabLst>
                <a:tab pos="786765" algn="l"/>
              </a:tabLst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материалы,</a:t>
            </a:r>
            <a:r>
              <a:rPr lang="ru-RU" sz="1800" spc="-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обосновывающие</a:t>
            </a:r>
            <a:r>
              <a:rPr lang="ru-RU" sz="1800" spc="-5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технические</a:t>
            </a:r>
            <a:r>
              <a:rPr lang="ru-RU" sz="1800" spc="-5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решения;</a:t>
            </a:r>
            <a:endParaRPr lang="ru-RU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spcBef>
                <a:spcPts val="45"/>
              </a:spcBef>
              <a:spcAft>
                <a:spcPts val="0"/>
              </a:spcAft>
              <a:buSzPts val="1400"/>
              <a:buFont typeface="Times New Roman" panose="02020603050405020304" pitchFamily="18" charset="0"/>
              <a:buChar char="–"/>
              <a:tabLst>
                <a:tab pos="786765" algn="l"/>
              </a:tabLst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обоснование</a:t>
            </a:r>
            <a:r>
              <a:rPr lang="ru-RU" sz="1800" spc="-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изъятия</a:t>
            </a:r>
            <a:r>
              <a:rPr lang="ru-RU" sz="1800" spc="-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1800" spc="-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предоставления</a:t>
            </a:r>
            <a:r>
              <a:rPr lang="ru-RU" sz="1800" spc="-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земельных</a:t>
            </a:r>
            <a:r>
              <a:rPr lang="ru-RU" sz="1800" spc="-6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участков;</a:t>
            </a:r>
            <a:endParaRPr lang="ru-RU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spcBef>
                <a:spcPts val="45"/>
              </a:spcBef>
              <a:spcAft>
                <a:spcPts val="0"/>
              </a:spcAft>
              <a:buSzPts val="1400"/>
              <a:buFont typeface="Times New Roman" panose="02020603050405020304" pitchFamily="18" charset="0"/>
              <a:buChar char="–"/>
              <a:tabLst>
                <a:tab pos="786765" algn="l"/>
              </a:tabLst>
            </a:pPr>
            <a:r>
              <a:rPr lang="ru-RU" sz="18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конкурсную</a:t>
            </a:r>
            <a:r>
              <a:rPr lang="ru-RU" sz="1800" spc="-7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документацию.</a:t>
            </a:r>
            <a:endParaRPr lang="ru-RU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73608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B3819B4-85A2-4F11-B0D5-6F0BF277300A}"/>
              </a:ext>
            </a:extLst>
          </p:cNvPr>
          <p:cNvSpPr txBox="1"/>
          <p:nvPr/>
        </p:nvSpPr>
        <p:spPr>
          <a:xfrm>
            <a:off x="477077" y="556853"/>
            <a:ext cx="11459817" cy="49298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00660" marR="537210" indent="450850" algn="just">
              <a:lnSpc>
                <a:spcPct val="102000"/>
              </a:lnSpc>
              <a:spcAft>
                <a:spcPts val="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 конструктивным элементам дороги, которые размещаются или могут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размещаться</a:t>
            </a:r>
            <a:r>
              <a:rPr lang="ru-RU" sz="1800" spc="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 полосе</a:t>
            </a:r>
            <a:r>
              <a:rPr lang="ru-RU" sz="1800" i="1" spc="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отвода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</a:t>
            </a:r>
            <a:r>
              <a:rPr lang="ru-RU" sz="1800" spc="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относятся:</a:t>
            </a:r>
          </a:p>
          <a:p>
            <a:pPr marL="342900" marR="537845" lvl="0" indent="-342900" algn="just">
              <a:lnSpc>
                <a:spcPct val="102000"/>
              </a:lnSpc>
              <a:spcAft>
                <a:spcPts val="0"/>
              </a:spcAft>
              <a:buSzPts val="1400"/>
              <a:buFont typeface="Times New Roman" panose="02020603050405020304" pitchFamily="18" charset="0"/>
              <a:buChar char="–"/>
              <a:tabLst>
                <a:tab pos="808355" algn="l"/>
              </a:tabLst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дорожное полотно, предназначенное для размещения на нем проезжей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части, краевых</a:t>
            </a:r>
            <a:r>
              <a:rPr lang="ru-RU" sz="1800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полос,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разделительной</a:t>
            </a:r>
            <a:r>
              <a:rPr lang="ru-RU" sz="1800" spc="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полосы</a:t>
            </a:r>
            <a:r>
              <a:rPr lang="ru-RU" sz="18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18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других</a:t>
            </a:r>
            <a:r>
              <a:rPr lang="ru-RU" sz="1800" spc="-3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параметров;</a:t>
            </a:r>
            <a:endParaRPr lang="ru-RU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798830" lvl="0" indent="-342900" algn="just">
              <a:lnSpc>
                <a:spcPct val="102000"/>
              </a:lnSpc>
              <a:spcAft>
                <a:spcPts val="0"/>
              </a:spcAft>
              <a:buSzPts val="1400"/>
              <a:buFont typeface="Times New Roman" panose="02020603050405020304" pitchFamily="18" charset="0"/>
              <a:buChar char="–"/>
              <a:tabLst>
                <a:tab pos="786765" algn="l"/>
              </a:tabLst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дорожные</a:t>
            </a:r>
            <a:r>
              <a:rPr lang="ru-RU" sz="1800" spc="-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сооружения,</a:t>
            </a:r>
            <a:r>
              <a:rPr lang="ru-RU" sz="1800" spc="-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являющиеся</a:t>
            </a:r>
            <a:r>
              <a:rPr lang="ru-RU" sz="1800" spc="-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технологической</a:t>
            </a:r>
            <a:r>
              <a:rPr lang="ru-RU" sz="1800" spc="-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частью</a:t>
            </a:r>
            <a:r>
              <a:rPr lang="ru-RU" sz="1800" spc="-5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дороги.</a:t>
            </a:r>
            <a:r>
              <a:rPr lang="ru-RU" sz="1800" spc="-3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дорожным</a:t>
            </a:r>
            <a:r>
              <a:rPr lang="ru-RU" sz="1800" spc="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сооружениям</a:t>
            </a:r>
            <a:r>
              <a:rPr lang="ru-RU" sz="1800" spc="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относятся:</a:t>
            </a:r>
            <a:endParaRPr lang="ru-RU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540385" lvl="0" indent="-342900" algn="just">
              <a:lnSpc>
                <a:spcPct val="102000"/>
              </a:lnSpc>
              <a:spcAft>
                <a:spcPts val="0"/>
              </a:spcAft>
              <a:buSzPts val="1400"/>
              <a:buFont typeface="Times New Roman" panose="02020603050405020304" pitchFamily="18" charset="0"/>
              <a:buChar char="–"/>
              <a:tabLst>
                <a:tab pos="829310" algn="l"/>
              </a:tabLst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защитные дорожные сооружения, в том числе элементы озеленения,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снего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и шумозащитные сооружения, устройства защиты от снежных лавин и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обвалов</a:t>
            </a:r>
            <a:r>
              <a:rPr lang="ru-RU" sz="18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(например,</a:t>
            </a:r>
            <a:r>
              <a:rPr lang="ru-RU" sz="1800" spc="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подпорные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стены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 пр.);</a:t>
            </a:r>
            <a:endParaRPr lang="ru-RU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534035" lvl="0" indent="-342900" algn="just">
              <a:lnSpc>
                <a:spcPct val="102000"/>
              </a:lnSpc>
              <a:spcBef>
                <a:spcPts val="370"/>
              </a:spcBef>
              <a:spcAft>
                <a:spcPts val="0"/>
              </a:spcAft>
              <a:buSzPts val="1400"/>
              <a:buFont typeface="Times New Roman" panose="02020603050405020304" pitchFamily="18" charset="0"/>
              <a:buChar char="–"/>
              <a:tabLst>
                <a:tab pos="810895" algn="l"/>
              </a:tabLst>
            </a:pPr>
            <a:b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искусственные дорожные сооружения, предназначенные для движения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транспортных средств, пешеходов и прогона скота в местах пересечения автомобильной дороги с другими автодорогами, водотоками, оврагами (мосты, трубы,</a:t>
            </a:r>
            <a:r>
              <a:rPr lang="ru-RU" sz="1800" spc="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путепроводы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др.);</a:t>
            </a:r>
            <a:endParaRPr lang="ru-RU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533400" lvl="0" indent="-342900" algn="just">
              <a:lnSpc>
                <a:spcPct val="102000"/>
              </a:lnSpc>
              <a:spcAft>
                <a:spcPts val="0"/>
              </a:spcAft>
              <a:buSzPts val="1400"/>
              <a:buFont typeface="Times New Roman" panose="02020603050405020304" pitchFamily="18" charset="0"/>
              <a:buChar char="–"/>
              <a:tabLst>
                <a:tab pos="856615" algn="l"/>
              </a:tabLst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элементы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обустройства</a:t>
            </a:r>
            <a:r>
              <a:rPr lang="ru-RU" sz="1800" i="1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автомобильных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дорог,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включая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дорожные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ограждения, дорожные знаки, светофоры и прочие устройства для регулирования и безопасности дорожного движения, места отдыха, остановочные пункты,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пешеходные дорожки, тротуары (на подъездах к населенным пунктам), другие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сооружения, предназначенные для организации движения и обеспечивающие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его</a:t>
            </a:r>
            <a:r>
              <a:rPr lang="ru-RU" sz="18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безопасность,</a:t>
            </a:r>
            <a:r>
              <a:rPr lang="ru-RU" sz="1800" spc="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</a:t>
            </a:r>
            <a:r>
              <a:rPr lang="ru-RU" sz="1800" spc="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исключением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объектов</a:t>
            </a:r>
            <a:r>
              <a:rPr lang="ru-RU" sz="18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дорожного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сервиса.</a:t>
            </a:r>
            <a:endParaRPr lang="ru-RU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98009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5B5B6C-80EF-480A-8286-2459C6BA3F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https://youtu.be/VEQ9yHrUKlU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975613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933</Words>
  <Application>Microsoft Office PowerPoint</Application>
  <PresentationFormat>Широкоэкранный</PresentationFormat>
  <Paragraphs>42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4" baseType="lpstr">
      <vt:lpstr>Arial</vt:lpstr>
      <vt:lpstr>Calibri</vt:lpstr>
      <vt:lpstr>Calibri Light</vt:lpstr>
      <vt:lpstr>Times New Roman</vt:lpstr>
      <vt:lpstr>Wingdings</vt:lpstr>
      <vt:lpstr>Тема Office</vt:lpstr>
      <vt:lpstr>РЕКОНСТРУКЦИЯ АВТОМОБИЛЬНЫХ ДОРОГ </vt:lpstr>
      <vt:lpstr> </vt:lpstr>
      <vt:lpstr>Основные понятия и термины.</vt:lpstr>
      <vt:lpstr>Виды работ при реконструкции дорог. </vt:lpstr>
      <vt:lpstr>Презентация PowerPoint</vt:lpstr>
      <vt:lpstr>Презентация PowerPoint</vt:lpstr>
      <vt:lpstr>Презентация PowerPoint</vt:lpstr>
      <vt:lpstr>https://youtu.be/VEQ9yHrUKlU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РЕКОНСТРУКЦИЯ АВТОМОБИЛЬНЫХ ДОРОГ </dc:title>
  <dc:creator>ABakirbaeva@outlook.com</dc:creator>
  <cp:lastModifiedBy>ABakirbaeva@outlook.com</cp:lastModifiedBy>
  <cp:revision>1</cp:revision>
  <dcterms:created xsi:type="dcterms:W3CDTF">2021-11-02T18:32:04Z</dcterms:created>
  <dcterms:modified xsi:type="dcterms:W3CDTF">2021-11-02T19:02:33Z</dcterms:modified>
</cp:coreProperties>
</file>